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3"/>
    <a:srgbClr val="996633"/>
    <a:srgbClr val="663300"/>
    <a:srgbClr val="336600"/>
    <a:srgbClr val="CCFF66"/>
    <a:srgbClr val="04040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752C0E-C734-44D4-99E0-93DB303A0175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2B3375-1EE6-42DF-A019-21E21820D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2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362C96-D86D-4404-B72C-911510CB510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56C9F0-7B42-4CC5-B600-E79904E5E67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CA61-37D3-4828-9ACA-3338C6692D0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C3430-5AF1-4252-A583-DE6317A3CA4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C23A3-CC49-47BD-A847-9003299C365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DB378-50B6-4E98-AF9E-DE5FEFEAE17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B7A051-211F-42C2-B0E0-155292D3C61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23EC0A-3AB8-48C2-BA84-23340CE1BDC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84549-480D-46AA-9A1E-F5C4DEFCA17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5270-3CB0-46A7-8822-57A66D704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F4DE-8B4C-4702-B117-C46C151FA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0BE3-8605-4087-B6AE-4D3B7E806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80F0-FCC3-498C-B7FB-DD8FE841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4F40-47E2-4D4D-800C-3C2E428FD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D8BA-71C2-4DEC-8568-640BED12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CDC5-FBB0-4226-BBD4-186CC6F5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01FA-D6A4-452A-A6D1-566D17368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6734-1D73-4BDA-B855-A950F2F29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C8AC-9EE5-4163-B11C-A0D4CF126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1705-874B-4EAC-A3EE-58F47FCD5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C4ED3D-F556-469E-9066-0D96EF83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olj.oneclay.net/" TargetMode="External"/><Relationship Id="rId4" Type="http://schemas.openxmlformats.org/officeDocument/2006/relationships/hyperlink" Target="http://swilsonscience.weeb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any.wilson@myoneclay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earthobservatory.nasa.gov/Features/LivingEarth/Images/living_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latin typeface="Calibri" pitchFamily="34" charset="0"/>
              </a:rPr>
              <a:t>Welcome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6019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 II Science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Comprehensive 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(Physical, Life, &amp; Earth)</a:t>
            </a:r>
          </a:p>
          <a:p>
            <a:pPr eaLnBrk="1" hangingPunct="1">
              <a:defRPr/>
            </a:pPr>
            <a:endParaRPr lang="en-US" sz="4400" b="1" dirty="0" smtClean="0">
              <a:solidFill>
                <a:srgbClr val="13131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Mrs. Wilson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Room #436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apod.nasa.gov/apod/image/0508/m46m47_hetlage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This year in Science Course II: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cs typeface="Tahoma" pitchFamily="34" charset="0"/>
              </a:rPr>
              <a:t>Students will learn various scientific investigation techniques. </a:t>
            </a:r>
          </a:p>
          <a:p>
            <a:pPr eaLnBrk="1" hangingPunct="1">
              <a:buClr>
                <a:schemeClr val="bg2"/>
              </a:buClr>
              <a:buFont typeface="Arial" pitchFamily="34" charset="0"/>
              <a:buChar char="•"/>
              <a:defRPr/>
            </a:pPr>
            <a:endParaRPr lang="en-US" b="1" dirty="0" smtClean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Student studies will concentrate on: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Describe principles of genetics, heredity, and diversity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Ecology focusing on human impact</a:t>
            </a:r>
            <a:endParaRPr lang="en-US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Demonstrate </a:t>
            </a:r>
            <a:r>
              <a:rPr lang="en-US" b="1" dirty="0" smtClean="0"/>
              <a:t>knowledge of the forms of energy and energy transfer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Explain how scientist study Earth’s past</a:t>
            </a:r>
          </a:p>
          <a:p>
            <a:pPr eaLnBrk="1" hangingPunct="1">
              <a:buClr>
                <a:schemeClr val="bg2"/>
              </a:buClr>
              <a:buFontTx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  <a:endParaRPr lang="en-US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>
              <a:buClr>
                <a:schemeClr val="bg2"/>
              </a:buClr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www.rixane.com/shots/fantastic-ocean-3d-screensaver-64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Grading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Students' grades are bases on a percentage of total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points earned for the semester.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ClrTx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Tests						30%</a:t>
            </a:r>
          </a:p>
          <a:p>
            <a:pPr eaLnBrk="1" hangingPunct="1">
              <a:buClrTx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Classwork/Homework		25%</a:t>
            </a:r>
          </a:p>
          <a:p>
            <a:pPr eaLnBrk="1" hangingPunct="1">
              <a:buClrTx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Projects/Lab				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Quiz						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20%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realis2000.com/homepix/aur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Late Work Policy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</a:rPr>
              <a:t>Complete/Correct homework on time = 100%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</a:rPr>
              <a:t>Complete/Correct </a:t>
            </a:r>
            <a:r>
              <a:rPr lang="en-US" sz="3600" b="1" dirty="0" smtClean="0">
                <a:latin typeface="Calibri" pitchFamily="34" charset="0"/>
              </a:rPr>
              <a:t>homework </a:t>
            </a:r>
            <a:r>
              <a:rPr lang="en-US" sz="3600" b="1" dirty="0" smtClean="0">
                <a:latin typeface="Calibri" pitchFamily="34" charset="0"/>
              </a:rPr>
              <a:t>turned in late </a:t>
            </a:r>
            <a:r>
              <a:rPr lang="en-US" sz="3600" b="1" dirty="0" smtClean="0">
                <a:latin typeface="Calibri" pitchFamily="34" charset="0"/>
              </a:rPr>
              <a:t>= 50%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</a:rPr>
              <a:t>Students are responsible for getting make up assignments upon return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</a:rPr>
              <a:t>Make-up work must be turned in on time to be graded in accordance to the student handbook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endParaRPr lang="en-US" sz="36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2400" b="1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endParaRPr lang="en-US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Michael\Local Settings\Temporary Internet Files\Content.IE5\4967C9EB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68580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Projects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212" y="990600"/>
            <a:ext cx="8839200" cy="518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All students will be required to complete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an Experimental Research Assignment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REGULAR: Will be completed in class with the teacher.</a:t>
            </a:r>
          </a:p>
          <a:p>
            <a:pPr lvl="1">
              <a:defRPr/>
            </a:pP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ADVANCED: This will be due </a:t>
            </a:r>
            <a:r>
              <a:rPr lang="en-US" b="1" u="sng" dirty="0" smtClean="0">
                <a:solidFill>
                  <a:schemeClr val="accent4">
                    <a:lumMod val="10000"/>
                  </a:schemeClr>
                </a:solidFill>
              </a:rPr>
              <a:t>BEFORE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Christmas Break (Dec.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5,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board &amp; binder)</a:t>
            </a:r>
          </a:p>
          <a:p>
            <a:pPr lvl="1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hases of this project will be completed throughout the first semester, grades to be given in third quarter. </a:t>
            </a:r>
          </a:p>
          <a:p>
            <a:pPr>
              <a:buFontTx/>
              <a:buNone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rwilson\AppData\Local\Microsoft\Windows\Temporary Internet Files\Content.IE5\S9KWWXCB\boxofapps-ed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" y="0"/>
            <a:ext cx="9128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65015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131313"/>
                </a:solidFill>
                <a:effectLst/>
                <a:latin typeface="Californian FB" panose="0207040306080B030204" pitchFamily="18" charset="0"/>
              </a:rPr>
              <a:t>The use of </a:t>
            </a:r>
            <a:r>
              <a:rPr lang="en-US" b="1" dirty="0" smtClean="0">
                <a:solidFill>
                  <a:srgbClr val="131313"/>
                </a:solidFill>
                <a:effectLst/>
                <a:latin typeface="Californian FB" panose="0207040306080B030204" pitchFamily="18" charset="0"/>
              </a:rPr>
              <a:t>the Chromebooks will </a:t>
            </a:r>
            <a:r>
              <a:rPr lang="en-US" b="1" dirty="0" smtClean="0">
                <a:solidFill>
                  <a:srgbClr val="131313"/>
                </a:solidFill>
                <a:effectLst/>
                <a:latin typeface="Californian FB" panose="0207040306080B030204" pitchFamily="18" charset="0"/>
              </a:rPr>
              <a:t>be an integral part of the science curriculum.</a:t>
            </a:r>
          </a:p>
          <a:p>
            <a:pPr>
              <a:defRPr/>
            </a:pPr>
            <a:r>
              <a:rPr lang="en-US" b="1" dirty="0" smtClean="0">
                <a:solidFill>
                  <a:srgbClr val="131313"/>
                </a:solidFill>
                <a:effectLst/>
                <a:latin typeface="Californian FB" panose="0207040306080B030204" pitchFamily="18" charset="0"/>
              </a:rPr>
              <a:t>Some projects </a:t>
            </a:r>
            <a:r>
              <a:rPr lang="en-US" b="1" dirty="0" smtClean="0">
                <a:solidFill>
                  <a:srgbClr val="131313"/>
                </a:solidFill>
                <a:effectLst/>
                <a:latin typeface="Californian FB" panose="0207040306080B030204" pitchFamily="18" charset="0"/>
              </a:rPr>
              <a:t>will require students working outside of class hours. </a:t>
            </a:r>
          </a:p>
          <a:p>
            <a:pPr>
              <a:defRPr/>
            </a:pPr>
            <a:r>
              <a:rPr lang="en-US" b="1" dirty="0" smtClean="0">
                <a:solidFill>
                  <a:srgbClr val="131313"/>
                </a:solidFill>
                <a:effectLst/>
                <a:latin typeface="Californian FB" panose="0207040306080B030204" pitchFamily="18" charset="0"/>
              </a:rPr>
              <a:t>Students not having computers to use at home may use school assets in the morning before school begins or assets available in the community.</a:t>
            </a:r>
          </a:p>
          <a:p>
            <a:pPr>
              <a:defRPr/>
            </a:pPr>
            <a:endParaRPr lang="en-US" b="1" dirty="0" smtClean="0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4243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131313"/>
                </a:solidFill>
              </a:rPr>
              <a:t>Technology</a:t>
            </a:r>
            <a:endParaRPr lang="en-US" b="1" i="1" u="sng" dirty="0" smtClean="0">
              <a:solidFill>
                <a:srgbClr val="1313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geocities.com/capecanaveral/launchpad/7804/gallery2004/MMP2004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Electronic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2" eaLnBrk="1" hangingPunct="1">
              <a:buClr>
                <a:schemeClr val="bg2">
                  <a:lumMod val="85000"/>
                </a:schemeClr>
              </a:buClr>
              <a:buNone/>
              <a:defRPr/>
            </a:pPr>
            <a:r>
              <a:rPr lang="en-US" sz="3200" b="1" i="1" dirty="0" smtClean="0">
                <a:solidFill>
                  <a:schemeClr val="bg2">
                    <a:lumMod val="85000"/>
                  </a:schemeClr>
                </a:solidFill>
                <a:latin typeface="Calibri" pitchFamily="34" charset="0"/>
              </a:rPr>
              <a:t>Class Website:</a:t>
            </a:r>
          </a:p>
          <a:p>
            <a:pPr lvl="2" eaLnBrk="1" hangingPunct="1">
              <a:buClr>
                <a:schemeClr val="bg2">
                  <a:lumMod val="85000"/>
                </a:schemeClr>
              </a:buClr>
              <a:buNone/>
              <a:defRPr/>
            </a:pPr>
            <a:r>
              <a:rPr lang="en-US" sz="3200" b="1" i="1" dirty="0" smtClean="0">
                <a:solidFill>
                  <a:schemeClr val="bg2">
                    <a:lumMod val="85000"/>
                  </a:schemeClr>
                </a:solidFill>
                <a:latin typeface="Calibri" pitchFamily="34" charset="0"/>
                <a:hlinkClick r:id="rId4"/>
              </a:rPr>
              <a:t>http://swilsonscience.weebly.com</a:t>
            </a:r>
            <a:endParaRPr lang="en-US" sz="3200" b="1" dirty="0" smtClean="0">
              <a:latin typeface="Calibri" pitchFamily="34" charset="0"/>
            </a:endParaRPr>
          </a:p>
          <a:p>
            <a:pPr eaLnBrk="1" hangingPunct="1">
              <a:buClr>
                <a:schemeClr val="bg2">
                  <a:lumMod val="85000"/>
                </a:schemeClr>
              </a:buClr>
              <a:buFontTx/>
              <a:buNone/>
              <a:defRPr/>
            </a:pPr>
            <a:endParaRPr lang="en-US" sz="2800" b="1" dirty="0" smtClean="0">
              <a:latin typeface="Calibri" pitchFamily="34" charset="0"/>
            </a:endParaRPr>
          </a:p>
          <a:p>
            <a:pPr eaLnBrk="1" hangingPunct="1">
              <a:buClr>
                <a:schemeClr val="bg2">
                  <a:lumMod val="85000"/>
                </a:schemeClr>
              </a:buClr>
              <a:buFontTx/>
              <a:buNone/>
              <a:defRPr/>
            </a:pPr>
            <a:r>
              <a:rPr lang="en-US" sz="2800" b="1" dirty="0" smtClean="0">
                <a:latin typeface="Calibri" pitchFamily="34" charset="0"/>
              </a:rPr>
              <a:t>To access the textbook online:</a:t>
            </a:r>
          </a:p>
          <a:p>
            <a:pPr eaLnBrk="1" hangingPunct="1">
              <a:buClr>
                <a:schemeClr val="bg2">
                  <a:lumMod val="85000"/>
                </a:schemeClr>
              </a:buClr>
              <a:defRPr/>
            </a:pPr>
            <a:r>
              <a:rPr lang="en-US" sz="2800" b="1" dirty="0" smtClean="0">
                <a:latin typeface="Calibri" pitchFamily="34" charset="0"/>
              </a:rPr>
              <a:t>Students should log into the </a:t>
            </a:r>
            <a:r>
              <a:rPr lang="en-US" sz="2800" b="1" dirty="0" err="1" smtClean="0">
                <a:latin typeface="Calibri" pitchFamily="34" charset="0"/>
              </a:rPr>
              <a:t>OneClay</a:t>
            </a:r>
            <a:r>
              <a:rPr lang="en-US" sz="2800" b="1" dirty="0" smtClean="0">
                <a:latin typeface="Calibri" pitchFamily="34" charset="0"/>
              </a:rPr>
              <a:t> App and select resources.  Find the Pearson </a:t>
            </a:r>
            <a:r>
              <a:rPr lang="en-US" sz="2800" b="1" dirty="0" smtClean="0">
                <a:latin typeface="Calibri" pitchFamily="34" charset="0"/>
              </a:rPr>
              <a:t>button and select it.</a:t>
            </a:r>
          </a:p>
          <a:p>
            <a:pPr marL="0" indent="0" eaLnBrk="1" hangingPunct="1">
              <a:buClr>
                <a:schemeClr val="bg2">
                  <a:lumMod val="85000"/>
                </a:schemeClr>
              </a:buClr>
              <a:buNone/>
              <a:defRPr/>
            </a:pPr>
            <a:endParaRPr lang="en-US" sz="28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bg2">
                  <a:lumMod val="85000"/>
                </a:schemeClr>
              </a:buClr>
              <a:buNone/>
              <a:defRPr/>
            </a:pPr>
            <a:r>
              <a:rPr lang="en-US" sz="2800" b="1" dirty="0" smtClean="0">
                <a:latin typeface="Calibri" pitchFamily="34" charset="0"/>
              </a:rPr>
              <a:t>To </a:t>
            </a:r>
            <a:r>
              <a:rPr lang="en-US" sz="2800" b="1" dirty="0" smtClean="0">
                <a:latin typeface="Calibri" pitchFamily="34" charset="0"/>
              </a:rPr>
              <a:t>access the school website:</a:t>
            </a:r>
          </a:p>
          <a:p>
            <a:pPr eaLnBrk="1" hangingPunct="1">
              <a:buClr>
                <a:schemeClr val="bg2">
                  <a:lumMod val="85000"/>
                </a:schemeClr>
              </a:buClr>
              <a:defRPr/>
            </a:pPr>
            <a:r>
              <a:rPr lang="en-US" sz="2800" b="1" dirty="0" smtClean="0">
                <a:latin typeface="Calibri" pitchFamily="34" charset="0"/>
              </a:rPr>
              <a:t>Go to </a:t>
            </a:r>
            <a:r>
              <a:rPr lang="en-US" sz="2800" b="1" u="sng" dirty="0">
                <a:latin typeface="Calibri" pitchFamily="34" charset="0"/>
                <a:hlinkClick r:id="rId5"/>
              </a:rPr>
              <a:t>http://olj.oneclay.net/</a:t>
            </a:r>
            <a:endParaRPr lang="en-US" sz="2800" b="1" i="1" dirty="0" smtClean="0">
              <a:solidFill>
                <a:schemeClr val="bg2">
                  <a:lumMod val="85000"/>
                </a:schemeClr>
              </a:solidFill>
              <a:latin typeface="Calibri" pitchFamily="34" charset="0"/>
            </a:endParaRPr>
          </a:p>
        </p:txBody>
      </p:sp>
      <p:pic>
        <p:nvPicPr>
          <p:cNvPr id="20485" name="Picture 2" descr="Blackboard%20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1" y="3840480"/>
            <a:ext cx="5828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ww.chimie.ens.fr/Resonance/english/Figures/under-construction_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ttp://www.historicechopark.org/sitebuildercontent/sitebuilderpictures/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</a:rPr>
              <a:t>Tutoring</a:t>
            </a:r>
            <a:r>
              <a:rPr lang="en-US" sz="6600" dirty="0" smtClean="0">
                <a:solidFill>
                  <a:schemeClr val="bg2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4800" b="1" dirty="0" smtClean="0">
                <a:latin typeface="Calibri" pitchFamily="34" charset="0"/>
              </a:rPr>
              <a:t>Will be available before school by request.</a:t>
            </a:r>
          </a:p>
          <a:p>
            <a:pPr eaLnBrk="1" hangingPunct="1">
              <a:buClrTx/>
              <a:defRPr/>
            </a:pPr>
            <a:endParaRPr lang="en-US" sz="3600" b="1" dirty="0">
              <a:latin typeface="Calibri" pitchFamily="34" charset="0"/>
            </a:endParaRP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If you have and </a:t>
            </a:r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</a:rPr>
              <a:t>questions, comments</a:t>
            </a:r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, or </a:t>
            </a:r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</a:rPr>
              <a:t>concerns, please </a:t>
            </a:r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email or call:</a:t>
            </a:r>
          </a:p>
          <a:p>
            <a:pPr algn="ctr" eaLnBrk="1" hangingPunct="1">
              <a:buClr>
                <a:srgbClr val="D6F5F5"/>
              </a:buClr>
              <a:buFontTx/>
              <a:buNone/>
              <a:defRPr/>
            </a:pPr>
            <a:r>
              <a:rPr lang="en-US" sz="4400" b="1" dirty="0">
                <a:solidFill>
                  <a:srgbClr val="D6F5F5"/>
                </a:solidFill>
                <a:latin typeface="Calibri" pitchFamily="34" charset="0"/>
              </a:rPr>
              <a:t>   </a:t>
            </a:r>
            <a:r>
              <a:rPr lang="en-US" sz="4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hlinkClick r:id="rId4"/>
              </a:rPr>
              <a:t>stephany.wilson@myoneclay.net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  <a:endParaRPr lang="en-US" sz="4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 eaLnBrk="1" hangingPunct="1">
              <a:buClr>
                <a:srgbClr val="D6F5F5"/>
              </a:buClr>
              <a:buFontTx/>
              <a:buNone/>
              <a:defRPr/>
            </a:pP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4400" b="1" dirty="0">
                <a:solidFill>
                  <a:srgbClr val="D6F5F5"/>
                </a:solidFill>
                <a:latin typeface="Calibri" pitchFamily="34" charset="0"/>
              </a:rPr>
              <a:t>	</a:t>
            </a:r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(904) </a:t>
            </a:r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</a:rPr>
              <a:t>213-5500  ext. 5571</a:t>
            </a:r>
            <a:endParaRPr lang="en-US" sz="4400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buClrTx/>
              <a:defRPr/>
            </a:pPr>
            <a:endParaRPr lang="en-US" sz="36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www.uwm.edu/~vlarson/192_clouds02.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rgbClr val="D6F5F5"/>
              </a:buClr>
              <a:buFontTx/>
              <a:buNone/>
              <a:defRPr/>
            </a:pPr>
            <a:endParaRPr lang="en-US" sz="3600" b="1" dirty="0" smtClean="0">
              <a:solidFill>
                <a:srgbClr val="D6F5F5"/>
              </a:solidFill>
              <a:latin typeface="Calibri" pitchFamily="34" charset="0"/>
            </a:endParaRP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Want to be 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“in the know” about 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what is happening 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here in Science?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endParaRPr lang="en-US" sz="3600" b="1" dirty="0">
              <a:solidFill>
                <a:srgbClr val="D6F5F5"/>
              </a:solidFill>
              <a:latin typeface="Calibri" pitchFamily="34" charset="0"/>
            </a:endParaRP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Sign up for Remind!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Message sent to 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your phone…and it’s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D6F5F5"/>
                </a:solidFill>
                <a:latin typeface="Calibri" pitchFamily="34" charset="0"/>
              </a:rPr>
              <a:t>FREE!!!!!!</a:t>
            </a:r>
          </a:p>
          <a:p>
            <a:pPr eaLnBrk="1" hangingPunct="1">
              <a:buClr>
                <a:srgbClr val="D6F5F5"/>
              </a:buClr>
              <a:buFontTx/>
              <a:buNone/>
              <a:defRPr/>
            </a:pPr>
            <a:endParaRPr lang="en-US" sz="3600" b="1" dirty="0" smtClean="0">
              <a:solidFill>
                <a:srgbClr val="D6F5F5"/>
              </a:solidFill>
              <a:latin typeface="Calibri" pitchFamily="34" charset="0"/>
            </a:endParaRPr>
          </a:p>
          <a:p>
            <a:pPr eaLnBrk="1" hangingPunct="1">
              <a:buClr>
                <a:srgbClr val="D6F5F5"/>
              </a:buClr>
              <a:defRPr/>
            </a:pPr>
            <a:endParaRPr lang="en-US" sz="3600" b="1" dirty="0" smtClean="0">
              <a:solidFill>
                <a:srgbClr val="D6F5F5"/>
              </a:solidFill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70392"/>
              </p:ext>
            </p:extLst>
          </p:nvPr>
        </p:nvGraphicFramePr>
        <p:xfrm>
          <a:off x="4038600" y="1"/>
          <a:ext cx="5105400" cy="686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829199" imgH="7543800" progId="AcroExch.Document.11">
                  <p:embed/>
                </p:oleObj>
              </mc:Choice>
              <mc:Fallback>
                <p:oleObj name="Acrobat Document" r:id="rId5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1"/>
                        <a:ext cx="5105400" cy="686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C:\Users\srwilson\Downloads\Stephany_Wil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32238"/>
            <a:ext cx="5486399" cy="68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553</TotalTime>
  <Words>358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Ocean</vt:lpstr>
      <vt:lpstr>Acrobat Document</vt:lpstr>
      <vt:lpstr>Welcome</vt:lpstr>
      <vt:lpstr>This year in Science Course II:</vt:lpstr>
      <vt:lpstr>Grading</vt:lpstr>
      <vt:lpstr>Late Work Policy</vt:lpstr>
      <vt:lpstr>Projects</vt:lpstr>
      <vt:lpstr>Technology</vt:lpstr>
      <vt:lpstr>Electronic Resources</vt:lpstr>
      <vt:lpstr>Tutoring </vt:lpstr>
      <vt:lpstr>PowerPoint Presentation</vt:lpstr>
    </vt:vector>
  </TitlesOfParts>
  <Company>Clay County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Employee</dc:creator>
  <cp:lastModifiedBy>Windows User</cp:lastModifiedBy>
  <cp:revision>43</cp:revision>
  <dcterms:created xsi:type="dcterms:W3CDTF">2008-08-26T20:30:14Z</dcterms:created>
  <dcterms:modified xsi:type="dcterms:W3CDTF">2016-09-08T19:15:04Z</dcterms:modified>
</cp:coreProperties>
</file>